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1"/>
    <p:restoredTop sz="94721"/>
  </p:normalViewPr>
  <p:slideViewPr>
    <p:cSldViewPr snapToGrid="0" snapToObjects="1">
      <p:cViewPr varScale="1">
        <p:scale>
          <a:sx n="199" d="100"/>
          <a:sy n="199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1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6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2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5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9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0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976C-3BD3-4A4F-B24D-D49B84FE58CC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2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27273-820B-9C4E-993A-5BD3B6A13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86"/>
          <a:stretch/>
        </p:blipFill>
        <p:spPr>
          <a:xfrm>
            <a:off x="0" y="959160"/>
            <a:ext cx="9144000" cy="589883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FD8ABE-72D8-B744-B689-19137CECC76A}"/>
              </a:ext>
            </a:extLst>
          </p:cNvPr>
          <p:cNvSpPr/>
          <p:nvPr/>
        </p:nvSpPr>
        <p:spPr>
          <a:xfrm>
            <a:off x="0" y="0"/>
            <a:ext cx="9144000" cy="906474"/>
          </a:xfrm>
          <a:prstGeom prst="rect">
            <a:avLst/>
          </a:prstGeom>
          <a:solidFill>
            <a:srgbClr val="F9C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9C63A"/>
              </a:solidFill>
            </a:endParaRPr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CDA95170-685C-5143-81E1-7B83F7DE44E4}"/>
              </a:ext>
            </a:extLst>
          </p:cNvPr>
          <p:cNvGrpSpPr>
            <a:grpSpLocks/>
          </p:cNvGrpSpPr>
          <p:nvPr/>
        </p:nvGrpSpPr>
        <p:grpSpPr bwMode="auto">
          <a:xfrm>
            <a:off x="7265560" y="85780"/>
            <a:ext cx="1686800" cy="673157"/>
            <a:chOff x="10301288" y="170504"/>
            <a:chExt cx="2398712" cy="956149"/>
          </a:xfrm>
        </p:grpSpPr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5168B2A3-FA03-D844-B31B-FCD4CF883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9901" y="170504"/>
              <a:ext cx="2180099" cy="95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2C47CE7-00DD-7943-8131-F7FCBFFD1FE7}"/>
                </a:ext>
              </a:extLst>
            </p:cNvPr>
            <p:cNvCxnSpPr/>
            <p:nvPr/>
          </p:nvCxnSpPr>
          <p:spPr>
            <a:xfrm>
              <a:off x="10301288" y="170504"/>
              <a:ext cx="0" cy="956149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1">
            <a:extLst>
              <a:ext uri="{FF2B5EF4-FFF2-40B4-BE49-F238E27FC236}">
                <a16:creationId xmlns:a16="http://schemas.microsoft.com/office/drawing/2014/main" id="{24BD1893-7F6E-6241-B229-833D29C80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52" y="265167"/>
            <a:ext cx="2261719" cy="4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24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FBA7BDF-CB75-434D-8B17-2A0A625D7151}"/>
              </a:ext>
            </a:extLst>
          </p:cNvPr>
          <p:cNvSpPr/>
          <p:nvPr/>
        </p:nvSpPr>
        <p:spPr bwMode="auto">
          <a:xfrm>
            <a:off x="1167997" y="3027374"/>
            <a:ext cx="775172" cy="775172"/>
          </a:xfrm>
          <a:prstGeom prst="ellipse">
            <a:avLst/>
          </a:prstGeom>
          <a:solidFill>
            <a:srgbClr val="FAC722"/>
          </a:solidFill>
          <a:ln w="28575">
            <a:solidFill>
              <a:srgbClr val="FAC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AC7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CCECA-78B4-414D-BAD2-65374B3B3343}"/>
              </a:ext>
            </a:extLst>
          </p:cNvPr>
          <p:cNvSpPr txBox="1"/>
          <p:nvPr/>
        </p:nvSpPr>
        <p:spPr>
          <a:xfrm>
            <a:off x="2328597" y="3041729"/>
            <a:ext cx="576848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The Miracle Home Program gives RE/MAX agents and offices the ability to make a donation to CMN Hospitals after each closed transaction.</a:t>
            </a:r>
          </a:p>
          <a:p>
            <a:pPr>
              <a:defRPr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>
              <a:defRPr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Participation in the program not only does good for the community, but it also helps listings stand out with Miracle Home sign riders and branding.</a:t>
            </a:r>
          </a:p>
          <a:p>
            <a:pPr>
              <a:defRPr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>
              <a:defRPr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Together, we support kids at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41DDA-D59A-E248-939C-DA2FA4A2D8A2}"/>
              </a:ext>
            </a:extLst>
          </p:cNvPr>
          <p:cNvSpPr txBox="1"/>
          <p:nvPr/>
        </p:nvSpPr>
        <p:spPr>
          <a:xfrm>
            <a:off x="2922449" y="1120980"/>
            <a:ext cx="5413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9C63A"/>
                </a:solidFill>
                <a:latin typeface="Helvetica" pitchFamily="2" charset="0"/>
              </a:rPr>
              <a:t>WE’RE INVESTED IN </a:t>
            </a:r>
          </a:p>
          <a:p>
            <a:pPr>
              <a:defRPr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&lt;CITY&gt;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12980C-1B10-E94E-9A6A-E15E6A2F8539}"/>
              </a:ext>
            </a:extLst>
          </p:cNvPr>
          <p:cNvSpPr/>
          <p:nvPr/>
        </p:nvSpPr>
        <p:spPr bwMode="auto">
          <a:xfrm>
            <a:off x="1194501" y="5201559"/>
            <a:ext cx="775172" cy="775172"/>
          </a:xfrm>
          <a:prstGeom prst="ellipse">
            <a:avLst/>
          </a:prstGeom>
          <a:solidFill>
            <a:srgbClr val="FAC722"/>
          </a:solidFill>
          <a:ln w="28575">
            <a:solidFill>
              <a:srgbClr val="FAC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AC72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A8C327-4557-0549-B24C-AA6D15F01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11" y="3111948"/>
            <a:ext cx="509018" cy="5427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50FD0F-75B9-2140-92CB-7443C55BE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87" y="5334000"/>
            <a:ext cx="466800" cy="4925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D3B92D-65C4-F243-ACD9-9F19A9DEEE8E}"/>
              </a:ext>
            </a:extLst>
          </p:cNvPr>
          <p:cNvSpPr/>
          <p:nvPr/>
        </p:nvSpPr>
        <p:spPr>
          <a:xfrm>
            <a:off x="0" y="0"/>
            <a:ext cx="9144000" cy="906474"/>
          </a:xfrm>
          <a:prstGeom prst="rect">
            <a:avLst/>
          </a:prstGeom>
          <a:solidFill>
            <a:srgbClr val="F9C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9C63A"/>
              </a:solidFill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6E72E7FF-7A6F-0849-93E0-CE4739A61412}"/>
              </a:ext>
            </a:extLst>
          </p:cNvPr>
          <p:cNvGrpSpPr>
            <a:grpSpLocks/>
          </p:cNvGrpSpPr>
          <p:nvPr/>
        </p:nvGrpSpPr>
        <p:grpSpPr bwMode="auto">
          <a:xfrm>
            <a:off x="7265560" y="85780"/>
            <a:ext cx="1686800" cy="673157"/>
            <a:chOff x="10301288" y="170504"/>
            <a:chExt cx="2398712" cy="956149"/>
          </a:xfrm>
        </p:grpSpPr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A90C7476-E33A-8D46-8FE4-5F1FF8BE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9901" y="170504"/>
              <a:ext cx="2180099" cy="95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B102199-5538-3643-BC0B-C4D482912DFD}"/>
                </a:ext>
              </a:extLst>
            </p:cNvPr>
            <p:cNvCxnSpPr/>
            <p:nvPr/>
          </p:nvCxnSpPr>
          <p:spPr>
            <a:xfrm>
              <a:off x="10301288" y="170504"/>
              <a:ext cx="0" cy="956149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">
            <a:extLst>
              <a:ext uri="{FF2B5EF4-FFF2-40B4-BE49-F238E27FC236}">
                <a16:creationId xmlns:a16="http://schemas.microsoft.com/office/drawing/2014/main" id="{F6BE7874-5520-B647-808C-675D927D2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52" y="265167"/>
            <a:ext cx="2261719" cy="4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FD1F156-78E2-CC4A-9D7D-D80F8D6F291C}"/>
              </a:ext>
            </a:extLst>
          </p:cNvPr>
          <p:cNvGrpSpPr/>
          <p:nvPr/>
        </p:nvGrpSpPr>
        <p:grpSpPr>
          <a:xfrm>
            <a:off x="370854" y="246861"/>
            <a:ext cx="2300870" cy="2297556"/>
            <a:chOff x="7076454" y="1540091"/>
            <a:chExt cx="1647190" cy="164481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CB6CADC-E928-E140-A35F-F9A9FBE74878}"/>
                </a:ext>
              </a:extLst>
            </p:cNvPr>
            <p:cNvSpPr/>
            <p:nvPr/>
          </p:nvSpPr>
          <p:spPr bwMode="auto">
            <a:xfrm>
              <a:off x="7076454" y="1540091"/>
              <a:ext cx="1647190" cy="16448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AC722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EE006FB-8F1C-D54E-BD66-F37F9EB613E7}"/>
                </a:ext>
              </a:extLst>
            </p:cNvPr>
            <p:cNvSpPr/>
            <p:nvPr/>
          </p:nvSpPr>
          <p:spPr bwMode="auto">
            <a:xfrm>
              <a:off x="7148793" y="1611245"/>
              <a:ext cx="1502512" cy="1502511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34F5F6-1AB7-0042-B66F-43D0456A0A4B}"/>
              </a:ext>
            </a:extLst>
          </p:cNvPr>
          <p:cNvGrpSpPr/>
          <p:nvPr/>
        </p:nvGrpSpPr>
        <p:grpSpPr>
          <a:xfrm>
            <a:off x="1167997" y="4134759"/>
            <a:ext cx="775172" cy="775172"/>
            <a:chOff x="1167997" y="4134759"/>
            <a:chExt cx="775172" cy="7751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F956B8-638F-FB42-AA68-25DD45085E6B}"/>
                </a:ext>
              </a:extLst>
            </p:cNvPr>
            <p:cNvSpPr/>
            <p:nvPr/>
          </p:nvSpPr>
          <p:spPr bwMode="auto">
            <a:xfrm>
              <a:off x="1167997" y="4134759"/>
              <a:ext cx="775172" cy="775172"/>
            </a:xfrm>
            <a:prstGeom prst="ellipse">
              <a:avLst/>
            </a:prstGeom>
            <a:solidFill>
              <a:srgbClr val="FAC722"/>
            </a:solidFill>
            <a:ln w="28575">
              <a:solidFill>
                <a:srgbClr val="FAC7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AC722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F8BF62-CF88-A344-831E-0C5952927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9290" y="4227034"/>
              <a:ext cx="463414" cy="6125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D0D544-0C23-694F-8A42-68EAC43638A0}"/>
              </a:ext>
            </a:extLst>
          </p:cNvPr>
          <p:cNvSpPr txBox="1"/>
          <p:nvPr/>
        </p:nvSpPr>
        <p:spPr>
          <a:xfrm>
            <a:off x="2380464" y="5932263"/>
            <a:ext cx="268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Helvetica" pitchFamily="2" charset="0"/>
              </a:rPr>
              <a:t>INSERT HOSPITAL LOGO HERE</a:t>
            </a:r>
          </a:p>
        </p:txBody>
      </p:sp>
    </p:spTree>
    <p:extLst>
      <p:ext uri="{BB962C8B-B14F-4D97-AF65-F5344CB8AC3E}">
        <p14:creationId xmlns:p14="http://schemas.microsoft.com/office/powerpoint/2010/main" val="204313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0D3B92D-65C4-F243-ACD9-9F19A9DEEE8E}"/>
              </a:ext>
            </a:extLst>
          </p:cNvPr>
          <p:cNvSpPr/>
          <p:nvPr/>
        </p:nvSpPr>
        <p:spPr>
          <a:xfrm>
            <a:off x="0" y="0"/>
            <a:ext cx="9144000" cy="906474"/>
          </a:xfrm>
          <a:prstGeom prst="rect">
            <a:avLst/>
          </a:prstGeom>
          <a:solidFill>
            <a:srgbClr val="F9C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9C63A"/>
              </a:solidFill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6E72E7FF-7A6F-0849-93E0-CE4739A61412}"/>
              </a:ext>
            </a:extLst>
          </p:cNvPr>
          <p:cNvGrpSpPr>
            <a:grpSpLocks/>
          </p:cNvGrpSpPr>
          <p:nvPr/>
        </p:nvGrpSpPr>
        <p:grpSpPr bwMode="auto">
          <a:xfrm>
            <a:off x="7265560" y="85780"/>
            <a:ext cx="1686800" cy="673157"/>
            <a:chOff x="10301288" y="170504"/>
            <a:chExt cx="2398712" cy="956149"/>
          </a:xfrm>
        </p:grpSpPr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A90C7476-E33A-8D46-8FE4-5F1FF8BE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9901" y="170504"/>
              <a:ext cx="2180099" cy="95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B102199-5538-3643-BC0B-C4D482912DFD}"/>
                </a:ext>
              </a:extLst>
            </p:cNvPr>
            <p:cNvCxnSpPr/>
            <p:nvPr/>
          </p:nvCxnSpPr>
          <p:spPr>
            <a:xfrm>
              <a:off x="10301288" y="170504"/>
              <a:ext cx="0" cy="956149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">
            <a:extLst>
              <a:ext uri="{FF2B5EF4-FFF2-40B4-BE49-F238E27FC236}">
                <a16:creationId xmlns:a16="http://schemas.microsoft.com/office/drawing/2014/main" id="{F6BE7874-5520-B647-808C-675D927D2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52" y="265167"/>
            <a:ext cx="2261719" cy="4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FD1F156-78E2-CC4A-9D7D-D80F8D6F291C}"/>
              </a:ext>
            </a:extLst>
          </p:cNvPr>
          <p:cNvGrpSpPr/>
          <p:nvPr/>
        </p:nvGrpSpPr>
        <p:grpSpPr>
          <a:xfrm>
            <a:off x="370854" y="246861"/>
            <a:ext cx="2300870" cy="2297556"/>
            <a:chOff x="7076454" y="1540091"/>
            <a:chExt cx="1647190" cy="164481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CB6CADC-E928-E140-A35F-F9A9FBE74878}"/>
                </a:ext>
              </a:extLst>
            </p:cNvPr>
            <p:cNvSpPr/>
            <p:nvPr/>
          </p:nvSpPr>
          <p:spPr bwMode="auto">
            <a:xfrm>
              <a:off x="7076454" y="1540091"/>
              <a:ext cx="1647190" cy="16448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AC722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EE006FB-8F1C-D54E-BD66-F37F9EB613E7}"/>
                </a:ext>
              </a:extLst>
            </p:cNvPr>
            <p:cNvSpPr/>
            <p:nvPr/>
          </p:nvSpPr>
          <p:spPr bwMode="auto">
            <a:xfrm>
              <a:off x="7148793" y="1611245"/>
              <a:ext cx="1502512" cy="1502511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1">
            <a:extLst>
              <a:ext uri="{FF2B5EF4-FFF2-40B4-BE49-F238E27FC236}">
                <a16:creationId xmlns:a16="http://schemas.microsoft.com/office/drawing/2014/main" id="{93166F64-492C-9B48-AFE9-30B1D8C2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223" y="1245707"/>
            <a:ext cx="57774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Use this slide to highlight your accomplishments with the Miracle Home Program – include a quote from a client who’s listing was a Miracle listing – share your fundraising successes, etc.</a:t>
            </a:r>
          </a:p>
        </p:txBody>
      </p:sp>
    </p:spTree>
    <p:extLst>
      <p:ext uri="{BB962C8B-B14F-4D97-AF65-F5344CB8AC3E}">
        <p14:creationId xmlns:p14="http://schemas.microsoft.com/office/powerpoint/2010/main" val="104538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101</Words>
  <Application>Microsoft Macintosh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Reich</dc:creator>
  <cp:lastModifiedBy>Natalie Reich</cp:lastModifiedBy>
  <cp:revision>23</cp:revision>
  <cp:lastPrinted>2018-04-11T17:05:47Z</cp:lastPrinted>
  <dcterms:created xsi:type="dcterms:W3CDTF">2018-04-10T22:34:17Z</dcterms:created>
  <dcterms:modified xsi:type="dcterms:W3CDTF">2018-05-11T22:20:12Z</dcterms:modified>
</cp:coreProperties>
</file>