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23"/>
    <p:restoredTop sz="94721"/>
  </p:normalViewPr>
  <p:slideViewPr>
    <p:cSldViewPr snapToGrid="0" snapToObjects="1">
      <p:cViewPr varScale="1">
        <p:scale>
          <a:sx n="114" d="100"/>
          <a:sy n="114" d="100"/>
        </p:scale>
        <p:origin x="17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976C-3BD3-4A4F-B24D-D49B84FE58CC}" type="datetimeFigureOut">
              <a:rPr lang="en-US" smtClean="0"/>
              <a:t>5/14/18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64E5-E598-F249-A3FF-68E63C0C2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15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976C-3BD3-4A4F-B24D-D49B84FE58CC}" type="datetimeFigureOut">
              <a:rPr lang="en-US" smtClean="0"/>
              <a:t>5/14/18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64E5-E598-F249-A3FF-68E63C0C2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976C-3BD3-4A4F-B24D-D49B84FE58CC}" type="datetimeFigureOut">
              <a:rPr lang="en-US" smtClean="0"/>
              <a:t>5/14/18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64E5-E598-F249-A3FF-68E63C0C2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7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976C-3BD3-4A4F-B24D-D49B84FE58CC}" type="datetimeFigureOut">
              <a:rPr lang="en-US" smtClean="0"/>
              <a:t>5/14/18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64E5-E598-F249-A3FF-68E63C0C2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16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976C-3BD3-4A4F-B24D-D49B84FE58CC}" type="datetimeFigureOut">
              <a:rPr lang="en-US" smtClean="0"/>
              <a:t>5/14/18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64E5-E598-F249-A3FF-68E63C0C2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62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976C-3BD3-4A4F-B24D-D49B84FE58CC}" type="datetimeFigureOut">
              <a:rPr lang="en-US" smtClean="0"/>
              <a:t>5/14/18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64E5-E598-F249-A3FF-68E63C0C2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528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976C-3BD3-4A4F-B24D-D49B84FE58CC}" type="datetimeFigureOut">
              <a:rPr lang="en-US" smtClean="0"/>
              <a:t>5/14/18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64E5-E598-F249-A3FF-68E63C0C2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859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976C-3BD3-4A4F-B24D-D49B84FE58CC}" type="datetimeFigureOut">
              <a:rPr lang="en-US" smtClean="0"/>
              <a:t>5/14/18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64E5-E598-F249-A3FF-68E63C0C2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498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976C-3BD3-4A4F-B24D-D49B84FE58CC}" type="datetimeFigureOut">
              <a:rPr lang="en-US" smtClean="0"/>
              <a:t>5/14/18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64E5-E598-F249-A3FF-68E63C0C2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2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976C-3BD3-4A4F-B24D-D49B84FE58CC}" type="datetimeFigureOut">
              <a:rPr lang="en-US" smtClean="0"/>
              <a:t>5/14/18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64E5-E598-F249-A3FF-68E63C0C2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8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4976C-3BD3-4A4F-B24D-D49B84FE58CC}" type="datetimeFigureOut">
              <a:rPr lang="en-US" smtClean="0"/>
              <a:t>5/14/18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64E5-E598-F249-A3FF-68E63C0C2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05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4976C-3BD3-4A4F-B24D-D49B84FE58CC}" type="datetimeFigureOut">
              <a:rPr lang="en-US" smtClean="0"/>
              <a:t>5/14/18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E64E5-E598-F249-A3FF-68E63C0C2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23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7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image" Target="../media/image6.em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742937B-7111-3942-8CFC-C120C1A8DA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20"/>
          <a:stretch/>
        </p:blipFill>
        <p:spPr>
          <a:xfrm>
            <a:off x="0" y="961464"/>
            <a:ext cx="9144000" cy="589653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4FD8ABE-72D8-B744-B689-19137CECC76A}"/>
              </a:ext>
            </a:extLst>
          </p:cNvPr>
          <p:cNvSpPr/>
          <p:nvPr/>
        </p:nvSpPr>
        <p:spPr>
          <a:xfrm>
            <a:off x="0" y="0"/>
            <a:ext cx="9144000" cy="906474"/>
          </a:xfrm>
          <a:prstGeom prst="rect">
            <a:avLst/>
          </a:prstGeom>
          <a:solidFill>
            <a:srgbClr val="F9C6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502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9C63A"/>
              </a:solidFill>
            </a:endParaRPr>
          </a:p>
        </p:txBody>
      </p:sp>
      <p:grpSp>
        <p:nvGrpSpPr>
          <p:cNvPr id="21" name="Group 8">
            <a:extLst>
              <a:ext uri="{FF2B5EF4-FFF2-40B4-BE49-F238E27FC236}">
                <a16:creationId xmlns:a16="http://schemas.microsoft.com/office/drawing/2014/main" id="{CDA95170-685C-5143-81E1-7B83F7DE44E4}"/>
              </a:ext>
            </a:extLst>
          </p:cNvPr>
          <p:cNvGrpSpPr>
            <a:grpSpLocks/>
          </p:cNvGrpSpPr>
          <p:nvPr/>
        </p:nvGrpSpPr>
        <p:grpSpPr bwMode="auto">
          <a:xfrm>
            <a:off x="7265560" y="85780"/>
            <a:ext cx="1686800" cy="673157"/>
            <a:chOff x="10301288" y="170504"/>
            <a:chExt cx="2398712" cy="956149"/>
          </a:xfrm>
        </p:grpSpPr>
        <p:pic>
          <p:nvPicPr>
            <p:cNvPr id="22" name="Picture 14">
              <a:extLst>
                <a:ext uri="{FF2B5EF4-FFF2-40B4-BE49-F238E27FC236}">
                  <a16:creationId xmlns:a16="http://schemas.microsoft.com/office/drawing/2014/main" id="{5168B2A3-FA03-D844-B31B-FCD4CF883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19901" y="170504"/>
              <a:ext cx="2180099" cy="956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2C47CE7-00DD-7943-8131-F7FCBFFD1FE7}"/>
                </a:ext>
              </a:extLst>
            </p:cNvPr>
            <p:cNvCxnSpPr/>
            <p:nvPr/>
          </p:nvCxnSpPr>
          <p:spPr>
            <a:xfrm>
              <a:off x="10301288" y="170504"/>
              <a:ext cx="0" cy="956149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678A9DE-0099-9A4D-99A5-E5D60DD5E1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5466" y="124884"/>
            <a:ext cx="1807633" cy="61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243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BFBA7BDF-CB75-434D-8B17-2A0A625D7151}"/>
              </a:ext>
            </a:extLst>
          </p:cNvPr>
          <p:cNvSpPr/>
          <p:nvPr/>
        </p:nvSpPr>
        <p:spPr bwMode="auto">
          <a:xfrm>
            <a:off x="1167997" y="3027374"/>
            <a:ext cx="775172" cy="775172"/>
          </a:xfrm>
          <a:prstGeom prst="ellipse">
            <a:avLst/>
          </a:prstGeom>
          <a:solidFill>
            <a:srgbClr val="FAC722"/>
          </a:solidFill>
          <a:ln w="28575">
            <a:solidFill>
              <a:srgbClr val="FAC7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AC72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CCECA-78B4-414D-BAD2-65374B3B3343}"/>
              </a:ext>
            </a:extLst>
          </p:cNvPr>
          <p:cNvSpPr txBox="1"/>
          <p:nvPr/>
        </p:nvSpPr>
        <p:spPr>
          <a:xfrm>
            <a:off x="2328597" y="3041729"/>
            <a:ext cx="576848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The Miracle Home Program gives RE/MAX agents and offices the ability to make a donation to CMN Hospitals after each closed transaction.</a:t>
            </a:r>
          </a:p>
          <a:p>
            <a:pPr>
              <a:defRPr/>
            </a:pP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</a:endParaRPr>
          </a:p>
          <a:p>
            <a:pPr>
              <a:defRPr/>
            </a:pP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</a:endParaRPr>
          </a:p>
          <a:p>
            <a:pPr>
              <a:defRPr/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Participation in the program not only does good for the community, but it </a:t>
            </a:r>
            <a:r>
              <a:rPr lang="en-US" sz="1600" b="1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also helps </a:t>
            </a: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listings stand out with Miracle Home sign riders and branding.</a:t>
            </a:r>
          </a:p>
          <a:p>
            <a:pPr>
              <a:defRPr/>
            </a:pP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</a:endParaRPr>
          </a:p>
          <a:p>
            <a:pPr>
              <a:defRPr/>
            </a:pPr>
            <a:endParaRPr 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Helvetica" pitchFamily="2" charset="0"/>
            </a:endParaRPr>
          </a:p>
          <a:p>
            <a:pPr>
              <a:defRPr/>
            </a:pPr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Together, we support kids at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741DDA-D59A-E248-939C-DA2FA4A2D8A2}"/>
              </a:ext>
            </a:extLst>
          </p:cNvPr>
          <p:cNvSpPr txBox="1"/>
          <p:nvPr/>
        </p:nvSpPr>
        <p:spPr>
          <a:xfrm>
            <a:off x="2922449" y="1120980"/>
            <a:ext cx="54131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9C63A"/>
                </a:solidFill>
                <a:latin typeface="Helvetica" pitchFamily="2" charset="0"/>
              </a:rPr>
              <a:t>WE’RE INVESTED IN </a:t>
            </a:r>
          </a:p>
          <a:p>
            <a:pPr>
              <a:defRPr/>
            </a:pPr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Light" panose="020B0403020202020204" pitchFamily="34" charset="0"/>
              </a:rPr>
              <a:t>&lt;CITY&gt;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412980C-1B10-E94E-9A6A-E15E6A2F8539}"/>
              </a:ext>
            </a:extLst>
          </p:cNvPr>
          <p:cNvSpPr/>
          <p:nvPr/>
        </p:nvSpPr>
        <p:spPr bwMode="auto">
          <a:xfrm>
            <a:off x="1194501" y="5201559"/>
            <a:ext cx="775172" cy="775172"/>
          </a:xfrm>
          <a:prstGeom prst="ellipse">
            <a:avLst/>
          </a:prstGeom>
          <a:solidFill>
            <a:srgbClr val="FAC722"/>
          </a:solidFill>
          <a:ln w="28575">
            <a:solidFill>
              <a:srgbClr val="FAC7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AC72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A8C327-4557-0549-B24C-AA6D15F01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611" y="3111948"/>
            <a:ext cx="509018" cy="5427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550FD0F-75B9-2140-92CB-7443C55BE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087" y="5334000"/>
            <a:ext cx="466800" cy="49255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0D3B92D-65C4-F243-ACD9-9F19A9DEEE8E}"/>
              </a:ext>
            </a:extLst>
          </p:cNvPr>
          <p:cNvSpPr/>
          <p:nvPr/>
        </p:nvSpPr>
        <p:spPr>
          <a:xfrm>
            <a:off x="0" y="0"/>
            <a:ext cx="9144000" cy="906474"/>
          </a:xfrm>
          <a:prstGeom prst="rect">
            <a:avLst/>
          </a:prstGeom>
          <a:solidFill>
            <a:srgbClr val="F9C6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502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9C63A"/>
              </a:solidFill>
            </a:endParaRPr>
          </a:p>
        </p:txBody>
      </p:sp>
      <p:grpSp>
        <p:nvGrpSpPr>
          <p:cNvPr id="17" name="Group 8">
            <a:extLst>
              <a:ext uri="{FF2B5EF4-FFF2-40B4-BE49-F238E27FC236}">
                <a16:creationId xmlns:a16="http://schemas.microsoft.com/office/drawing/2014/main" id="{6E72E7FF-7A6F-0849-93E0-CE4739A61412}"/>
              </a:ext>
            </a:extLst>
          </p:cNvPr>
          <p:cNvGrpSpPr>
            <a:grpSpLocks/>
          </p:cNvGrpSpPr>
          <p:nvPr/>
        </p:nvGrpSpPr>
        <p:grpSpPr bwMode="auto">
          <a:xfrm>
            <a:off x="7265560" y="85780"/>
            <a:ext cx="1686800" cy="673157"/>
            <a:chOff x="10301288" y="170504"/>
            <a:chExt cx="2398712" cy="956149"/>
          </a:xfrm>
        </p:grpSpPr>
        <p:pic>
          <p:nvPicPr>
            <p:cNvPr id="18" name="Picture 14">
              <a:extLst>
                <a:ext uri="{FF2B5EF4-FFF2-40B4-BE49-F238E27FC236}">
                  <a16:creationId xmlns:a16="http://schemas.microsoft.com/office/drawing/2014/main" id="{A90C7476-E33A-8D46-8FE4-5F1FF8BED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19901" y="170504"/>
              <a:ext cx="2180099" cy="956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B102199-5538-3643-BC0B-C4D482912DFD}"/>
                </a:ext>
              </a:extLst>
            </p:cNvPr>
            <p:cNvCxnSpPr/>
            <p:nvPr/>
          </p:nvCxnSpPr>
          <p:spPr>
            <a:xfrm>
              <a:off x="10301288" y="170504"/>
              <a:ext cx="0" cy="956149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34F5F6-1AB7-0042-B66F-43D0456A0A4B}"/>
              </a:ext>
            </a:extLst>
          </p:cNvPr>
          <p:cNvGrpSpPr/>
          <p:nvPr/>
        </p:nvGrpSpPr>
        <p:grpSpPr>
          <a:xfrm>
            <a:off x="1167997" y="4134759"/>
            <a:ext cx="775172" cy="775172"/>
            <a:chOff x="1167997" y="4134759"/>
            <a:chExt cx="775172" cy="77517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4F956B8-638F-FB42-AA68-25DD45085E6B}"/>
                </a:ext>
              </a:extLst>
            </p:cNvPr>
            <p:cNvSpPr/>
            <p:nvPr/>
          </p:nvSpPr>
          <p:spPr bwMode="auto">
            <a:xfrm>
              <a:off x="1167997" y="4134759"/>
              <a:ext cx="775172" cy="775172"/>
            </a:xfrm>
            <a:prstGeom prst="ellipse">
              <a:avLst/>
            </a:prstGeom>
            <a:solidFill>
              <a:srgbClr val="FAC722"/>
            </a:solidFill>
            <a:ln w="28575">
              <a:solidFill>
                <a:srgbClr val="FAC7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AC722"/>
                </a:solidFill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7F8BF62-CF88-A344-831E-0C5952927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29290" y="4227034"/>
              <a:ext cx="463414" cy="612595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FD0D544-0C23-694F-8A42-68EAC43638A0}"/>
              </a:ext>
            </a:extLst>
          </p:cNvPr>
          <p:cNvSpPr txBox="1"/>
          <p:nvPr/>
        </p:nvSpPr>
        <p:spPr>
          <a:xfrm>
            <a:off x="2380464" y="5932263"/>
            <a:ext cx="2682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Helvetica" pitchFamily="2" charset="0"/>
              </a:rPr>
              <a:t>INSERT HOSPITAL LOGO HERE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93535A7-CE64-B043-A795-1B247509B5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5466" y="124884"/>
            <a:ext cx="1807633" cy="6111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CDE7854-B0B4-F141-993C-8E51E35DDF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453" y="453887"/>
            <a:ext cx="2060713" cy="206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135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0D3B92D-65C4-F243-ACD9-9F19A9DEEE8E}"/>
              </a:ext>
            </a:extLst>
          </p:cNvPr>
          <p:cNvSpPr/>
          <p:nvPr/>
        </p:nvSpPr>
        <p:spPr>
          <a:xfrm>
            <a:off x="0" y="0"/>
            <a:ext cx="9144000" cy="906474"/>
          </a:xfrm>
          <a:prstGeom prst="rect">
            <a:avLst/>
          </a:prstGeom>
          <a:solidFill>
            <a:srgbClr val="F9C6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5027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9C63A"/>
              </a:solidFill>
            </a:endParaRPr>
          </a:p>
        </p:txBody>
      </p:sp>
      <p:grpSp>
        <p:nvGrpSpPr>
          <p:cNvPr id="17" name="Group 8">
            <a:extLst>
              <a:ext uri="{FF2B5EF4-FFF2-40B4-BE49-F238E27FC236}">
                <a16:creationId xmlns:a16="http://schemas.microsoft.com/office/drawing/2014/main" id="{6E72E7FF-7A6F-0849-93E0-CE4739A61412}"/>
              </a:ext>
            </a:extLst>
          </p:cNvPr>
          <p:cNvGrpSpPr>
            <a:grpSpLocks/>
          </p:cNvGrpSpPr>
          <p:nvPr/>
        </p:nvGrpSpPr>
        <p:grpSpPr bwMode="auto">
          <a:xfrm>
            <a:off x="7265560" y="85780"/>
            <a:ext cx="1686800" cy="673157"/>
            <a:chOff x="10301288" y="170504"/>
            <a:chExt cx="2398712" cy="956149"/>
          </a:xfrm>
        </p:grpSpPr>
        <p:pic>
          <p:nvPicPr>
            <p:cNvPr id="18" name="Picture 14">
              <a:extLst>
                <a:ext uri="{FF2B5EF4-FFF2-40B4-BE49-F238E27FC236}">
                  <a16:creationId xmlns:a16="http://schemas.microsoft.com/office/drawing/2014/main" id="{A90C7476-E33A-8D46-8FE4-5F1FF8BED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19901" y="170504"/>
              <a:ext cx="2180099" cy="956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B102199-5538-3643-BC0B-C4D482912DFD}"/>
                </a:ext>
              </a:extLst>
            </p:cNvPr>
            <p:cNvCxnSpPr/>
            <p:nvPr/>
          </p:nvCxnSpPr>
          <p:spPr>
            <a:xfrm>
              <a:off x="10301288" y="170504"/>
              <a:ext cx="0" cy="956149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1">
            <a:extLst>
              <a:ext uri="{FF2B5EF4-FFF2-40B4-BE49-F238E27FC236}">
                <a16:creationId xmlns:a16="http://schemas.microsoft.com/office/drawing/2014/main" id="{93166F64-492C-9B48-AFE9-30B1D8C25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2223" y="1245707"/>
            <a:ext cx="577746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 pitchFamily="2" charset="0"/>
              </a:rPr>
              <a:t>Use this slide to highlight your accomplishments with the Miracle Home Program – include a quote from a client who’s listing was a Miracle listing – share your fundraising successes, etc.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9EAB15-97CE-4C4A-8F30-9F459634C5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466" y="124884"/>
            <a:ext cx="1807633" cy="6111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2122A7-45E3-A548-B34A-0B4F3E3ED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453" y="453887"/>
            <a:ext cx="2060713" cy="2060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387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</TotalTime>
  <Words>101</Words>
  <Application>Microsoft Macintosh PowerPoint</Application>
  <PresentationFormat>On-screen Show (4:3)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Helvetica</vt:lpstr>
      <vt:lpstr>Helvetica Light</vt:lpstr>
      <vt:lpstr>Office Theme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Natalie Reich</dc:creator>
  <cp:keywords/>
  <dc:description/>
  <cp:lastModifiedBy>Natalie Reich</cp:lastModifiedBy>
  <cp:revision>23</cp:revision>
  <cp:lastPrinted>2018-04-11T17:05:47Z</cp:lastPrinted>
  <dcterms:created xsi:type="dcterms:W3CDTF">2018-04-10T22:34:17Z</dcterms:created>
  <dcterms:modified xsi:type="dcterms:W3CDTF">2018-05-15T04:39:59Z</dcterms:modified>
  <cp:category/>
</cp:coreProperties>
</file>